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SULTOT9nkB5jdPuCjr2xw==" hashData="3FUEJmoFF7xGJbG1pEawzkurbnhST+c2UVZaCwTiG+sKT8DYGkYAltFEUIYFTdXdx/rqS3ce2G4BRFlUYP4WR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9"/>
    <p:restoredTop sz="96325"/>
  </p:normalViewPr>
  <p:slideViewPr>
    <p:cSldViewPr snapToGrid="0">
      <p:cViewPr varScale="1">
        <p:scale>
          <a:sx n="163" d="100"/>
          <a:sy n="163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FAC85F-B87B-79E4-BE72-61AF8AE7FBD2}"/>
              </a:ext>
            </a:extLst>
          </p:cNvPr>
          <p:cNvSpPr txBox="1"/>
          <p:nvPr userDrawn="1"/>
        </p:nvSpPr>
        <p:spPr>
          <a:xfrm>
            <a:off x="5930864" y="6447187"/>
            <a:ext cx="2798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48C34F-4CAB-B5D7-318A-CAC714A95DCF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6E1AD9-7A51-CFA3-8EA7-D4A6B72F3C73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8B03DE-93AD-454A-E5E8-CFE01D4EFB42}"/>
              </a:ext>
            </a:extLst>
          </p:cNvPr>
          <p:cNvSpPr txBox="1"/>
          <p:nvPr userDrawn="1"/>
        </p:nvSpPr>
        <p:spPr>
          <a:xfrm>
            <a:off x="8860314" y="6419195"/>
            <a:ext cx="232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53267D-6C6A-23AF-D51A-4D3735F74E77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45843A-5F02-E7CD-48B8-760C7A11459D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5D96FE-FCD1-F40C-47EC-BADA35B330EF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045161-9C82-40D7-122B-5ACD2E71AB28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C15BB9-B826-79CE-6524-CCEC4735FDC1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7464D-2A34-1328-C578-A461D13AB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SecOps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SPL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583983-7A7A-7F35-20FA-86A9D643A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An alternative </a:t>
            </a:r>
            <a:r>
              <a:rPr lang="de-DE" dirty="0" err="1"/>
              <a:t>toolset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Security </a:t>
            </a:r>
            <a:r>
              <a:rPr lang="de-DE" dirty="0" err="1"/>
              <a:t>Operations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62416C-A76A-93E9-5B93-BCC56F2612EA}"/>
              </a:ext>
            </a:extLst>
          </p:cNvPr>
          <p:cNvSpPr txBox="1"/>
          <p:nvPr/>
        </p:nvSpPr>
        <p:spPr>
          <a:xfrm>
            <a:off x="4900086" y="5924939"/>
            <a:ext cx="35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Release 2024-Q1 – An </a:t>
            </a:r>
            <a:r>
              <a:rPr lang="de-DE" dirty="0" err="1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2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General Features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81BFAE-AE7B-1EB7-DCC3-5413BF95B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7621" y="2052116"/>
            <a:ext cx="4252632" cy="3997828"/>
          </a:xfr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Essential </a:t>
            </a:r>
            <a:r>
              <a:rPr lang="de-DE" sz="1000" dirty="0" err="1"/>
              <a:t>functions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Teams </a:t>
            </a:r>
            <a:r>
              <a:rPr lang="de-DE" sz="1000" dirty="0" err="1"/>
              <a:t>working</a:t>
            </a:r>
            <a:r>
              <a:rPr lang="de-DE" sz="1000" dirty="0"/>
              <a:t> in </a:t>
            </a:r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SOC (Security </a:t>
            </a:r>
            <a:r>
              <a:rPr lang="de-DE" sz="1000" dirty="0" err="1"/>
              <a:t>Operations</a:t>
            </a:r>
            <a:r>
              <a:rPr lang="de-DE" sz="1000" dirty="0"/>
              <a:t> Center)</a:t>
            </a:r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CTA / CTI (/</a:t>
            </a:r>
            <a:r>
              <a:rPr lang="de-DE" sz="1000" dirty="0" err="1"/>
              <a:t>Cyber</a:t>
            </a:r>
            <a:r>
              <a:rPr lang="de-DE" sz="1000" dirty="0"/>
              <a:t> </a:t>
            </a:r>
            <a:r>
              <a:rPr lang="de-DE" sz="1000" dirty="0" err="1"/>
              <a:t>Threat</a:t>
            </a:r>
            <a:r>
              <a:rPr lang="de-DE" sz="1000" dirty="0"/>
              <a:t> Analytics / </a:t>
            </a:r>
            <a:r>
              <a:rPr lang="de-DE" sz="1000" dirty="0" err="1"/>
              <a:t>Intelligence</a:t>
            </a:r>
            <a:r>
              <a:rPr lang="de-DE" sz="1000" dirty="0"/>
              <a:t>)</a:t>
            </a:r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CSA (</a:t>
            </a:r>
            <a:r>
              <a:rPr lang="de-DE" sz="1000" dirty="0" err="1"/>
              <a:t>Cyber</a:t>
            </a:r>
            <a:r>
              <a:rPr lang="de-DE" sz="1000" dirty="0"/>
              <a:t> Security Architecture) and RM (Risk </a:t>
            </a:r>
            <a:r>
              <a:rPr lang="de-DE" sz="1000" dirty="0" err="1"/>
              <a:t>Mgmt</a:t>
            </a:r>
            <a:r>
              <a:rPr lang="de-DE" sz="1000" dirty="0"/>
              <a:t>)</a:t>
            </a:r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UCF (Use Case Factory)</a:t>
            </a:r>
            <a:br>
              <a:rPr lang="de-DE" sz="1000" dirty="0"/>
            </a:br>
            <a:endParaRPr lang="de-DE" sz="1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Segragation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Functions</a:t>
            </a:r>
            <a:r>
              <a:rPr lang="de-DE" sz="1000" dirty="0"/>
              <a:t> and Access Rights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these</a:t>
            </a:r>
            <a:r>
              <a:rPr lang="de-DE" sz="1000" dirty="0"/>
              <a:t> Teams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Multi-</a:t>
            </a:r>
            <a:r>
              <a:rPr lang="de-DE" sz="1000" dirty="0" err="1"/>
              <a:t>tenancy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all </a:t>
            </a:r>
            <a:r>
              <a:rPr lang="de-DE" sz="1000" dirty="0" err="1"/>
              <a:t>functions</a:t>
            </a:r>
            <a:endParaRPr lang="de-DE" sz="1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Definition </a:t>
            </a:r>
            <a:r>
              <a:rPr lang="de-DE" sz="1000" dirty="0" err="1"/>
              <a:t>of</a:t>
            </a:r>
            <a:r>
              <a:rPr lang="de-DE" sz="1000" dirty="0"/>
              <a:t> own Monitoring Targets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Integration </a:t>
            </a:r>
            <a:r>
              <a:rPr lang="de-DE" sz="1000" dirty="0" err="1"/>
              <a:t>of</a:t>
            </a:r>
            <a:r>
              <a:rPr lang="de-DE" sz="1000" dirty="0"/>
              <a:t> BAIT, KAIT, MITRE ATT&amp;CK and DORA (</a:t>
            </a:r>
            <a:r>
              <a:rPr lang="de-DE" sz="1000" dirty="0" err="1"/>
              <a:t>future</a:t>
            </a:r>
            <a:r>
              <a:rPr lang="de-DE" sz="1000" dirty="0"/>
              <a:t>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Staging</a:t>
            </a:r>
            <a:r>
              <a:rPr lang="de-DE" sz="1000" dirty="0"/>
              <a:t> (</a:t>
            </a:r>
            <a:r>
              <a:rPr lang="de-DE" sz="1000" dirty="0" err="1"/>
              <a:t>dev</a:t>
            </a:r>
            <a:r>
              <a:rPr lang="de-DE" sz="1000" dirty="0"/>
              <a:t>, </a:t>
            </a:r>
            <a:r>
              <a:rPr lang="de-DE" sz="1000" dirty="0" err="1"/>
              <a:t>test</a:t>
            </a:r>
            <a:r>
              <a:rPr lang="de-DE" sz="1000" dirty="0"/>
              <a:t>, </a:t>
            </a:r>
            <a:r>
              <a:rPr lang="de-DE" sz="1000" dirty="0" err="1"/>
              <a:t>prod</a:t>
            </a:r>
            <a:r>
              <a:rPr lang="de-DE" sz="1000" dirty="0"/>
              <a:t>) </a:t>
            </a:r>
            <a:r>
              <a:rPr lang="de-DE" sz="1000" dirty="0" err="1"/>
              <a:t>for</a:t>
            </a:r>
            <a:r>
              <a:rPr lang="de-DE" sz="1000" dirty="0"/>
              <a:t> Use Case Entwicklung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Integrated Use Case </a:t>
            </a:r>
            <a:r>
              <a:rPr lang="de-DE" sz="1000" dirty="0" err="1"/>
              <a:t>Testing</a:t>
            </a:r>
            <a:r>
              <a:rPr lang="de-DE" sz="1000" dirty="0"/>
              <a:t> (</a:t>
            </a:r>
            <a:r>
              <a:rPr lang="de-DE" sz="1000" dirty="0" err="1"/>
              <a:t>manual</a:t>
            </a:r>
            <a:r>
              <a:rPr lang="de-DE" sz="1000" dirty="0"/>
              <a:t> / </a:t>
            </a:r>
            <a:r>
              <a:rPr lang="de-DE" sz="1000" dirty="0" err="1"/>
              <a:t>automatic</a:t>
            </a:r>
            <a:r>
              <a:rPr lang="de-DE" sz="1000" dirty="0"/>
              <a:t> </a:t>
            </a:r>
            <a:r>
              <a:rPr lang="de-DE" sz="1000" dirty="0" err="1"/>
              <a:t>execution</a:t>
            </a:r>
            <a:r>
              <a:rPr lang="de-DE" sz="1000" dirty="0"/>
              <a:t>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Highly</a:t>
            </a:r>
            <a:r>
              <a:rPr lang="de-DE" sz="1000" dirty="0"/>
              <a:t> </a:t>
            </a:r>
            <a:r>
              <a:rPr lang="de-DE" sz="1000" dirty="0" err="1"/>
              <a:t>standardised</a:t>
            </a:r>
            <a:r>
              <a:rPr lang="de-DE" sz="1000" dirty="0"/>
              <a:t> Use Cases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9113B6-C034-7AAC-D5FD-DC2570894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52114"/>
            <a:ext cx="4464858" cy="3997829"/>
          </a:xfr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Comfortable</a:t>
            </a:r>
            <a:r>
              <a:rPr lang="de-DE" sz="1000" dirty="0"/>
              <a:t> UI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Activation</a:t>
            </a:r>
            <a:r>
              <a:rPr lang="de-DE" sz="1000" dirty="0"/>
              <a:t> / </a:t>
            </a:r>
            <a:r>
              <a:rPr lang="de-DE" sz="1000" dirty="0" err="1"/>
              <a:t>Deactivation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Use Cases, </a:t>
            </a:r>
            <a:r>
              <a:rPr lang="de-DE" sz="1000" dirty="0" err="1"/>
              <a:t>including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specific</a:t>
            </a:r>
            <a:r>
              <a:rPr lang="de-DE" sz="1000" dirty="0"/>
              <a:t> </a:t>
            </a:r>
            <a:r>
              <a:rPr lang="de-DE" sz="1000" dirty="0" err="1"/>
              <a:t>Staging</a:t>
            </a:r>
            <a:endParaRPr lang="de-DE" sz="1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Welcomelisting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Alerts, </a:t>
            </a:r>
            <a:r>
              <a:rPr lang="de-DE" sz="1000" dirty="0" err="1"/>
              <a:t>freely</a:t>
            </a:r>
            <a:r>
              <a:rPr lang="de-DE" sz="1000" dirty="0"/>
              <a:t> </a:t>
            </a:r>
            <a:r>
              <a:rPr lang="de-DE" sz="1000" dirty="0" err="1"/>
              <a:t>definable</a:t>
            </a:r>
            <a:endParaRPr lang="de-DE" sz="1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Automatical</a:t>
            </a:r>
            <a:r>
              <a:rPr lang="de-DE" sz="1000" dirty="0"/>
              <a:t> </a:t>
            </a:r>
            <a:r>
              <a:rPr lang="de-DE" sz="1000" dirty="0" err="1"/>
              <a:t>Grouping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similar</a:t>
            </a:r>
            <a:r>
              <a:rPr lang="de-DE" sz="1000" dirty="0"/>
              <a:t> Alerts, </a:t>
            </a:r>
            <a:r>
              <a:rPr lang="de-DE" sz="1000" dirty="0" err="1"/>
              <a:t>freely</a:t>
            </a:r>
            <a:r>
              <a:rPr lang="de-DE" sz="1000" dirty="0"/>
              <a:t> </a:t>
            </a:r>
            <a:r>
              <a:rPr lang="de-DE" sz="1000" dirty="0" err="1"/>
              <a:t>configurable</a:t>
            </a:r>
            <a:endParaRPr lang="de-DE" sz="1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Automatical</a:t>
            </a:r>
            <a:r>
              <a:rPr lang="de-DE" sz="1000" dirty="0"/>
              <a:t> Closing </a:t>
            </a:r>
            <a:r>
              <a:rPr lang="de-DE" sz="1000" dirty="0" err="1"/>
              <a:t>of</a:t>
            </a:r>
            <a:r>
              <a:rPr lang="de-DE" sz="1000" dirty="0"/>
              <a:t> Alerts, </a:t>
            </a:r>
            <a:r>
              <a:rPr lang="de-DE" sz="1000" dirty="0" err="1"/>
              <a:t>based</a:t>
            </a:r>
            <a:r>
              <a:rPr lang="de-DE" sz="1000" dirty="0"/>
              <a:t> on own Rules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Continuously</a:t>
            </a:r>
            <a:r>
              <a:rPr lang="de-DE" sz="1000" dirty="0"/>
              <a:t> </a:t>
            </a:r>
            <a:r>
              <a:rPr lang="de-DE" sz="1000" dirty="0" err="1"/>
              <a:t>growing</a:t>
            </a:r>
            <a:r>
              <a:rPr lang="de-DE" sz="1000" dirty="0"/>
              <a:t> Use Case Library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these</a:t>
            </a:r>
            <a:r>
              <a:rPr lang="de-DE" sz="1000" dirty="0"/>
              <a:t> </a:t>
            </a:r>
            <a:r>
              <a:rPr lang="de-DE" sz="1000" dirty="0" err="1"/>
              <a:t>areas</a:t>
            </a:r>
            <a:endParaRPr lang="de-DE" sz="1000" dirty="0"/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Windows, Linux, </a:t>
            </a:r>
            <a:r>
              <a:rPr lang="de-DE" sz="1000" dirty="0" err="1"/>
              <a:t>zOS</a:t>
            </a:r>
            <a:r>
              <a:rPr lang="de-DE" sz="1000" dirty="0"/>
              <a:t>, DB2, Oracle, MS-SQL, VPN, Cloud, Firewall and </a:t>
            </a:r>
            <a:r>
              <a:rPr lang="de-DE" sz="1000" dirty="0" err="1"/>
              <a:t>more</a:t>
            </a:r>
            <a:endParaRPr lang="de-DE" sz="1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Dashboard-</a:t>
            </a:r>
            <a:r>
              <a:rPr lang="de-DE" sz="1000" dirty="0" err="1"/>
              <a:t>based</a:t>
            </a:r>
            <a:r>
              <a:rPr lang="de-DE" sz="1000" dirty="0"/>
              <a:t> Maintenance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central</a:t>
            </a:r>
            <a:r>
              <a:rPr lang="de-DE" sz="1000" dirty="0"/>
              <a:t> Lookup </a:t>
            </a:r>
            <a:r>
              <a:rPr lang="de-DE" sz="1000" dirty="0" err="1"/>
              <a:t>files</a:t>
            </a:r>
            <a:endParaRPr lang="de-DE" sz="1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Extensive Reporting and Information </a:t>
            </a:r>
            <a:r>
              <a:rPr lang="de-DE" sz="1000" dirty="0" err="1"/>
              <a:t>Functions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7762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Functions for ... CSA and RM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Example: Administration of Monitoring Targets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2740413"/>
            <a:ext cx="2915280" cy="352944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050" dirty="0"/>
              <a:t>Definition / Documentation of your specific Monitoring Targets</a:t>
            </a:r>
          </a:p>
          <a:p>
            <a:pPr marL="285750" indent="-285750"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050" dirty="0"/>
              <a:t>Assignment of Frameworks and Governmental Rules (BAIT, KAIT, DORA*, MITRE) to Monitoring Targets</a:t>
            </a:r>
          </a:p>
          <a:p>
            <a:pPr marL="285750" indent="-285750"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050" dirty="0"/>
              <a:t>Assignment of Use Cases to Monitoring Targets</a:t>
            </a:r>
          </a:p>
          <a:p>
            <a:pPr marL="285750" indent="-285750"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sz="1050" dirty="0"/>
          </a:p>
          <a:p>
            <a:pPr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</a:pPr>
            <a:r>
              <a:rPr lang="en-US" sz="700" dirty="0"/>
              <a:t>* available in near future</a:t>
            </a:r>
          </a:p>
        </p:txBody>
      </p:sp>
      <p:pic>
        <p:nvPicPr>
          <p:cNvPr id="5" name="Grafik 4" descr="Ein Bild, das Text, Screenshot, Im Haus, Computer enthält.&#10;&#10;Automatisch generierte Beschreibung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314" y="2740413"/>
            <a:ext cx="6566417" cy="352944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E7845A-3AB0-7A1C-7F8B-A6BC59FD1EC2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13904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Functions for ... CTA and SOC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400" dirty="0" err="1">
                <a:solidFill>
                  <a:schemeClr val="accent5">
                    <a:lumMod val="75000"/>
                  </a:schemeClr>
                </a:solidFill>
              </a:rPr>
              <a:t>Example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: SOC </a:t>
            </a:r>
            <a:r>
              <a:rPr lang="de-DE" sz="2400" dirty="0" err="1">
                <a:solidFill>
                  <a:schemeClr val="accent5">
                    <a:lumMod val="75000"/>
                  </a:schemeClr>
                </a:solidFill>
              </a:rPr>
              <a:t>Overview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 Open Alerts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2742122"/>
            <a:ext cx="2915280" cy="352773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Separation </a:t>
            </a:r>
            <a:r>
              <a:rPr lang="de-DE" sz="1000" dirty="0" err="1"/>
              <a:t>of</a:t>
            </a:r>
            <a:r>
              <a:rPr lang="de-DE" sz="1000" dirty="0"/>
              <a:t> Notable Events and </a:t>
            </a:r>
            <a:r>
              <a:rPr lang="de-DE" sz="1000" dirty="0" err="1"/>
              <a:t>Incidents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Notable Events in SOC </a:t>
            </a:r>
            <a:r>
              <a:rPr lang="de-DE" sz="1000" dirty="0" err="1"/>
              <a:t>Overview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Incidents</a:t>
            </a:r>
            <a:r>
              <a:rPr lang="de-DE" sz="1000" dirty="0"/>
              <a:t> in CTA </a:t>
            </a:r>
            <a:r>
              <a:rPr lang="de-DE" sz="1000" dirty="0" err="1"/>
              <a:t>Overview</a:t>
            </a:r>
            <a:br>
              <a:rPr lang="de-DE" sz="1000" dirty="0"/>
            </a:br>
            <a:endParaRPr lang="de-DE" sz="1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Manual </a:t>
            </a:r>
            <a:r>
              <a:rPr lang="de-DE" sz="1000" dirty="0" err="1"/>
              <a:t>Grouping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Alerts (Notable Events) </a:t>
            </a:r>
            <a:r>
              <a:rPr lang="de-DE" sz="1000" dirty="0" err="1"/>
              <a:t>into</a:t>
            </a:r>
            <a:r>
              <a:rPr lang="de-DE" sz="1000" dirty="0"/>
              <a:t> Cases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Drilldown </a:t>
            </a:r>
            <a:r>
              <a:rPr lang="de-DE" sz="1000" dirty="0" err="1"/>
              <a:t>Searches</a:t>
            </a:r>
            <a:r>
              <a:rPr lang="de-DE" sz="1000" dirty="0"/>
              <a:t> </a:t>
            </a:r>
            <a:r>
              <a:rPr lang="de-DE" sz="1000" dirty="0" err="1"/>
              <a:t>ease</a:t>
            </a:r>
            <a:r>
              <a:rPr lang="de-DE" sz="1000" dirty="0"/>
              <a:t> Event Analysis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Varied</a:t>
            </a:r>
            <a:r>
              <a:rPr lang="de-DE" sz="1000" dirty="0"/>
              <a:t> </a:t>
            </a:r>
            <a:r>
              <a:rPr lang="de-DE" sz="1000" dirty="0" err="1"/>
              <a:t>Functions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Alert / Case Processing (</a:t>
            </a:r>
            <a:r>
              <a:rPr lang="de-DE" sz="1000" dirty="0" err="1"/>
              <a:t>next</a:t>
            </a:r>
            <a:r>
              <a:rPr lang="de-DE" sz="1000" dirty="0"/>
              <a:t> Slide)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40314" y="2742122"/>
            <a:ext cx="6566417" cy="352602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37EDED-4600-3787-3A94-40B8DA6FD81F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183928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Functions for ... CTA and SOC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400" dirty="0" err="1">
                <a:solidFill>
                  <a:schemeClr val="accent5">
                    <a:lumMod val="75000"/>
                  </a:schemeClr>
                </a:solidFill>
              </a:rPr>
              <a:t>Example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: Alert / Case Processing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2742122"/>
            <a:ext cx="2915280" cy="352773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Display </a:t>
            </a:r>
            <a:r>
              <a:rPr lang="de-DE" sz="1000" dirty="0" err="1"/>
              <a:t>of</a:t>
            </a:r>
            <a:r>
              <a:rPr lang="de-DE" sz="1000" dirty="0"/>
              <a:t> Alerts / Case and </a:t>
            </a:r>
            <a:r>
              <a:rPr lang="de-DE" sz="1000" dirty="0" err="1"/>
              <a:t>related</a:t>
            </a:r>
            <a:r>
              <a:rPr lang="de-DE" sz="1000" dirty="0"/>
              <a:t> Information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Frequency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Appearance</a:t>
            </a:r>
            <a:r>
              <a:rPr lang="de-DE" sz="1000" dirty="0"/>
              <a:t> </a:t>
            </a:r>
            <a:r>
              <a:rPr lang="de-DE" sz="1000" dirty="0" err="1"/>
              <a:t>during</a:t>
            </a:r>
            <a:r>
              <a:rPr lang="de-DE" sz="1000" dirty="0"/>
              <a:t> last 30 </a:t>
            </a:r>
            <a:r>
              <a:rPr lang="de-DE" sz="1000" dirty="0" err="1"/>
              <a:t>days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for</a:t>
            </a:r>
            <a:r>
              <a:rPr lang="de-DE" sz="1000" dirty="0"/>
              <a:t> Cases: all </a:t>
            </a:r>
            <a:r>
              <a:rPr lang="de-DE" sz="1000" dirty="0" err="1"/>
              <a:t>grouped</a:t>
            </a:r>
            <a:r>
              <a:rPr lang="de-DE" sz="1000" dirty="0"/>
              <a:t> </a:t>
            </a:r>
            <a:r>
              <a:rPr lang="de-DE" sz="1000" dirty="0" err="1"/>
              <a:t>alert_ids</a:t>
            </a:r>
            <a:r>
              <a:rPr lang="de-DE" sz="1000" dirty="0"/>
              <a:t> </a:t>
            </a:r>
            <a:r>
              <a:rPr lang="de-DE" sz="1000" dirty="0" err="1"/>
              <a:t>within</a:t>
            </a:r>
            <a:r>
              <a:rPr lang="de-DE" sz="1000" dirty="0"/>
              <a:t> a Case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all </a:t>
            </a:r>
            <a:r>
              <a:rPr lang="de-DE" sz="1000" dirty="0" err="1"/>
              <a:t>detailed</a:t>
            </a:r>
            <a:r>
              <a:rPr lang="de-DE" sz="1000" dirty="0"/>
              <a:t> Data (Data Fields)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assigned</a:t>
            </a:r>
            <a:r>
              <a:rPr lang="de-DE" sz="1000" dirty="0"/>
              <a:t> Monitoring Target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Founding</a:t>
            </a:r>
            <a:r>
              <a:rPr lang="de-DE" sz="1000" dirty="0"/>
              <a:t> </a:t>
            </a:r>
            <a:r>
              <a:rPr lang="de-DE" sz="1000" dirty="0" err="1"/>
              <a:t>Governmental</a:t>
            </a:r>
            <a:r>
              <a:rPr lang="de-DE" sz="1000" dirty="0"/>
              <a:t> Rules / Security Frameworks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Functions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edit</a:t>
            </a:r>
            <a:r>
              <a:rPr lang="de-DE" sz="1000" dirty="0"/>
              <a:t> additional </a:t>
            </a:r>
            <a:r>
              <a:rPr lang="de-DE" sz="1000" dirty="0" err="1"/>
              <a:t>comments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change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Alert‘s</a:t>
            </a:r>
            <a:r>
              <a:rPr lang="de-DE" sz="1000" dirty="0"/>
              <a:t> / </a:t>
            </a:r>
            <a:r>
              <a:rPr lang="de-DE" sz="1000" dirty="0" err="1"/>
              <a:t>Case‘s</a:t>
            </a:r>
            <a:r>
              <a:rPr lang="de-DE" sz="1000" dirty="0"/>
              <a:t> </a:t>
            </a:r>
            <a:r>
              <a:rPr lang="de-DE" sz="1000" dirty="0" err="1"/>
              <a:t>status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mark</a:t>
            </a:r>
            <a:r>
              <a:rPr lang="de-DE" sz="1000" dirty="0"/>
              <a:t> Alert/Case 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Incident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Re-</a:t>
            </a:r>
            <a:r>
              <a:rPr lang="de-DE" sz="1000" dirty="0" err="1"/>
              <a:t>assign</a:t>
            </a:r>
            <a:r>
              <a:rPr lang="de-DE" sz="1000" dirty="0"/>
              <a:t> </a:t>
            </a:r>
            <a:r>
              <a:rPr lang="de-DE" sz="1000" dirty="0" err="1"/>
              <a:t>Alert‘s</a:t>
            </a:r>
            <a:r>
              <a:rPr lang="de-DE" sz="1000" dirty="0"/>
              <a:t> / </a:t>
            </a:r>
            <a:r>
              <a:rPr lang="de-DE" sz="1000" dirty="0" err="1"/>
              <a:t>Case‘s</a:t>
            </a:r>
            <a:r>
              <a:rPr lang="de-DE" sz="1000" dirty="0"/>
              <a:t> </a:t>
            </a:r>
            <a:r>
              <a:rPr lang="de-DE" sz="1000" dirty="0" err="1"/>
              <a:t>Tenant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Close Alert / Case </a:t>
            </a:r>
            <a:r>
              <a:rPr lang="de-DE" sz="1000" dirty="0" err="1"/>
              <a:t>with</a:t>
            </a:r>
            <a:r>
              <a:rPr lang="de-DE" sz="1000" dirty="0"/>
              <a:t> </a:t>
            </a:r>
            <a:r>
              <a:rPr lang="de-DE" sz="1000" dirty="0" err="1"/>
              <a:t>substantiation</a:t>
            </a:r>
            <a:endParaRPr lang="de-DE" sz="1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40314" y="2742122"/>
            <a:ext cx="6566416" cy="352602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DFC9C0-543F-5927-954A-C9773A8C71B5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325501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Reporting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400" dirty="0" err="1">
                <a:solidFill>
                  <a:schemeClr val="accent5">
                    <a:lumMod val="75000"/>
                  </a:schemeClr>
                </a:solidFill>
              </a:rPr>
              <a:t>Example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: Overall Alert </a:t>
            </a:r>
            <a:r>
              <a:rPr lang="de-DE" sz="2400" dirty="0" err="1">
                <a:solidFill>
                  <a:schemeClr val="accent5">
                    <a:lumMod val="75000"/>
                  </a:schemeClr>
                </a:solidFill>
              </a:rPr>
              <a:t>Statistics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2742122"/>
            <a:ext cx="2915280" cy="352773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Standard Reports in Dashboards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Monitoring Targets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Monitoring Targets and Use Cases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Overall Alert </a:t>
            </a:r>
            <a:r>
              <a:rPr lang="de-DE" sz="1000" dirty="0" err="1"/>
              <a:t>Statistics</a:t>
            </a:r>
            <a:r>
              <a:rPr lang="de-DE" sz="1000" dirty="0"/>
              <a:t> (</a:t>
            </a:r>
            <a:r>
              <a:rPr lang="de-DE" sz="1000" dirty="0" err="1"/>
              <a:t>screenshot</a:t>
            </a:r>
            <a:r>
              <a:rPr lang="de-DE" sz="1000" dirty="0"/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Auto-</a:t>
            </a:r>
            <a:r>
              <a:rPr lang="de-DE" sz="1000" dirty="0" err="1"/>
              <a:t>closed</a:t>
            </a:r>
            <a:r>
              <a:rPr lang="de-DE" sz="1000" dirty="0"/>
              <a:t> Alerts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Historical Alerts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Alert Trigger </a:t>
            </a:r>
            <a:r>
              <a:rPr lang="de-DE" sz="1000" dirty="0" err="1"/>
              <a:t>Statistic</a:t>
            </a:r>
            <a:endParaRPr lang="de-DE" sz="1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79857" y="2742122"/>
            <a:ext cx="5287330" cy="352602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99CF91-78B8-51D4-11E5-62771F53A3D3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217685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Integrated Frameworks and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Governmental Rules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3086920"/>
            <a:ext cx="2915280" cy="283643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Integrated Frameworks and </a:t>
            </a:r>
            <a:r>
              <a:rPr lang="de-DE" sz="1000" dirty="0" err="1"/>
              <a:t>Governmental</a:t>
            </a:r>
            <a:r>
              <a:rPr lang="de-DE" sz="1000" dirty="0"/>
              <a:t> Rules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now</a:t>
            </a:r>
            <a:r>
              <a:rPr lang="de-DE" sz="1000" dirty="0"/>
              <a:t> and </a:t>
            </a:r>
            <a:r>
              <a:rPr lang="de-DE" sz="1000" dirty="0" err="1"/>
              <a:t>near</a:t>
            </a:r>
            <a:r>
              <a:rPr lang="de-DE" sz="1000" dirty="0"/>
              <a:t> </a:t>
            </a:r>
            <a:r>
              <a:rPr lang="de-DE" sz="1000" dirty="0" err="1"/>
              <a:t>future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BAIT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KAIT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MITRE ATT&amp;CK (</a:t>
            </a:r>
            <a:r>
              <a:rPr lang="de-DE" sz="1000" dirty="0" err="1"/>
              <a:t>screenshot</a:t>
            </a:r>
            <a:r>
              <a:rPr lang="de-DE" sz="1000" dirty="0"/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DORA (</a:t>
            </a:r>
            <a:r>
              <a:rPr lang="de-DE" sz="1000" dirty="0" err="1"/>
              <a:t>near</a:t>
            </a:r>
            <a:r>
              <a:rPr lang="de-DE" sz="1000" dirty="0"/>
              <a:t> </a:t>
            </a:r>
            <a:r>
              <a:rPr lang="de-DE" sz="1000" dirty="0" err="1"/>
              <a:t>future</a:t>
            </a:r>
            <a:r>
              <a:rPr lang="de-DE" sz="1000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79857" y="3086920"/>
            <a:ext cx="5287330" cy="283643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7A32D0-29A1-C26E-CD3F-5ADAB72533F6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335639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93939-9E23-A8D2-177F-26BA51E2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Road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Map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30BC8-C380-EFF2-1281-01E7795EE6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err="1"/>
              <a:t>Planned</a:t>
            </a:r>
            <a:r>
              <a:rPr lang="de-DE" sz="1200" dirty="0"/>
              <a:t> Features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upcomming</a:t>
            </a:r>
            <a:r>
              <a:rPr lang="de-DE" sz="1200" dirty="0"/>
              <a:t> Releases in 2024</a:t>
            </a:r>
          </a:p>
          <a:p>
            <a:pPr lvl="1"/>
            <a:r>
              <a:rPr lang="de-DE" sz="1100" dirty="0" err="1"/>
              <a:t>active</a:t>
            </a:r>
            <a:r>
              <a:rPr lang="de-DE" sz="1100" dirty="0"/>
              <a:t> Cross-</a:t>
            </a:r>
            <a:r>
              <a:rPr lang="de-DE" sz="1100" dirty="0" err="1"/>
              <a:t>Referencing</a:t>
            </a:r>
            <a:r>
              <a:rPr lang="de-DE" sz="1100" dirty="0"/>
              <a:t> (optional)</a:t>
            </a:r>
          </a:p>
          <a:p>
            <a:pPr lvl="2"/>
            <a:r>
              <a:rPr lang="de-DE" sz="1050" dirty="0" err="1"/>
              <a:t>Evidence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usage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Searches</a:t>
            </a:r>
            <a:r>
              <a:rPr lang="de-DE" sz="1050" dirty="0"/>
              <a:t>, Dashboards, Panels, </a:t>
            </a:r>
            <a:r>
              <a:rPr lang="de-DE" sz="1050" dirty="0" err="1"/>
              <a:t>Macros</a:t>
            </a:r>
            <a:endParaRPr lang="de-DE" sz="1050" dirty="0"/>
          </a:p>
          <a:p>
            <a:pPr lvl="2"/>
            <a:r>
              <a:rPr lang="de-DE" sz="1050" dirty="0" err="1"/>
              <a:t>Provides</a:t>
            </a:r>
            <a:r>
              <a:rPr lang="de-DE" sz="1050" dirty="0"/>
              <a:t> </a:t>
            </a:r>
            <a:r>
              <a:rPr lang="de-DE" sz="1050" dirty="0" err="1"/>
              <a:t>causing</a:t>
            </a:r>
            <a:r>
              <a:rPr lang="de-DE" sz="1050" dirty="0"/>
              <a:t> </a:t>
            </a:r>
            <a:r>
              <a:rPr lang="de-DE" sz="1050" dirty="0" err="1"/>
              <a:t>errors</a:t>
            </a:r>
            <a:r>
              <a:rPr lang="de-DE" sz="1050" dirty="0"/>
              <a:t> </a:t>
            </a:r>
            <a:r>
              <a:rPr lang="de-DE" sz="1050" dirty="0" err="1"/>
              <a:t>when</a:t>
            </a:r>
            <a:r>
              <a:rPr lang="de-DE" sz="1050" dirty="0"/>
              <a:t> </a:t>
            </a:r>
            <a:r>
              <a:rPr lang="de-DE" sz="1050" dirty="0" err="1"/>
              <a:t>modifying</a:t>
            </a:r>
            <a:r>
              <a:rPr lang="de-DE" sz="1050" dirty="0"/>
              <a:t> </a:t>
            </a:r>
            <a:r>
              <a:rPr lang="de-DE" sz="1050" dirty="0" err="1"/>
              <a:t>components</a:t>
            </a:r>
            <a:r>
              <a:rPr lang="de-DE" sz="1050" dirty="0"/>
              <a:t> </a:t>
            </a:r>
            <a:r>
              <a:rPr lang="de-DE" sz="1050" dirty="0" err="1"/>
              <a:t>without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knowledge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where</a:t>
            </a:r>
            <a:r>
              <a:rPr lang="de-DE" sz="1050" dirty="0"/>
              <a:t> </a:t>
            </a:r>
            <a:r>
              <a:rPr lang="de-DE" sz="1050" dirty="0" err="1"/>
              <a:t>they</a:t>
            </a:r>
            <a:r>
              <a:rPr lang="de-DE" sz="1050" dirty="0"/>
              <a:t> </a:t>
            </a:r>
            <a:r>
              <a:rPr lang="de-DE" sz="1050" dirty="0" err="1"/>
              <a:t>are</a:t>
            </a:r>
            <a:r>
              <a:rPr lang="de-DE" sz="1050" dirty="0"/>
              <a:t> </a:t>
            </a:r>
            <a:r>
              <a:rPr lang="de-DE" sz="1050" dirty="0" err="1"/>
              <a:t>used</a:t>
            </a:r>
            <a:endParaRPr lang="de-DE" sz="1050" dirty="0"/>
          </a:p>
          <a:p>
            <a:pPr lvl="2"/>
            <a:r>
              <a:rPr lang="de-DE" sz="1050" dirty="0" err="1"/>
              <a:t>Better</a:t>
            </a:r>
            <a:r>
              <a:rPr lang="de-DE" sz="1050" dirty="0"/>
              <a:t> Time and </a:t>
            </a:r>
            <a:r>
              <a:rPr lang="de-DE" sz="1050" dirty="0" err="1"/>
              <a:t>Cost</a:t>
            </a:r>
            <a:r>
              <a:rPr lang="de-DE" sz="1050" dirty="0"/>
              <a:t> </a:t>
            </a:r>
            <a:r>
              <a:rPr lang="de-DE" sz="1050" dirty="0" err="1"/>
              <a:t>estimation</a:t>
            </a:r>
            <a:r>
              <a:rPr lang="de-DE" sz="1050" dirty="0"/>
              <a:t> </a:t>
            </a:r>
            <a:r>
              <a:rPr lang="de-DE" sz="1050" dirty="0" err="1"/>
              <a:t>based</a:t>
            </a:r>
            <a:r>
              <a:rPr lang="de-DE" sz="1050" dirty="0"/>
              <a:t> on </a:t>
            </a:r>
            <a:r>
              <a:rPr lang="de-DE" sz="1050" dirty="0" err="1"/>
              <a:t>facts</a:t>
            </a:r>
            <a:br>
              <a:rPr lang="de-DE" sz="1050" dirty="0"/>
            </a:br>
            <a:endParaRPr lang="de-DE" sz="1050" dirty="0"/>
          </a:p>
          <a:p>
            <a:pPr lvl="1"/>
            <a:r>
              <a:rPr lang="de-DE" sz="1100" dirty="0" err="1"/>
              <a:t>Functional</a:t>
            </a:r>
            <a:r>
              <a:rPr lang="de-DE" sz="1100" dirty="0"/>
              <a:t> </a:t>
            </a:r>
            <a:r>
              <a:rPr lang="de-DE" sz="1100" dirty="0" err="1"/>
              <a:t>Extensions</a:t>
            </a:r>
            <a:r>
              <a:rPr lang="de-DE" sz="1100" dirty="0"/>
              <a:t> (</a:t>
            </a:r>
            <a:r>
              <a:rPr lang="de-DE" sz="1100" dirty="0" err="1"/>
              <a:t>regular</a:t>
            </a:r>
            <a:r>
              <a:rPr lang="de-DE" sz="1100" dirty="0"/>
              <a:t>)</a:t>
            </a:r>
          </a:p>
          <a:p>
            <a:pPr lvl="2"/>
            <a:r>
              <a:rPr lang="de-DE" sz="1050" dirty="0"/>
              <a:t>Enhancement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Use Case Library</a:t>
            </a:r>
          </a:p>
          <a:p>
            <a:pPr lvl="2"/>
            <a:r>
              <a:rPr lang="de-DE" sz="1050" dirty="0"/>
              <a:t>Risk-base Approach: Integration </a:t>
            </a:r>
            <a:r>
              <a:rPr lang="de-DE" sz="1050" dirty="0" err="1"/>
              <a:t>of</a:t>
            </a:r>
            <a:r>
              <a:rPr lang="de-DE" sz="1050" dirty="0"/>
              <a:t> „</a:t>
            </a:r>
            <a:r>
              <a:rPr lang="de-DE" sz="1050" dirty="0" err="1"/>
              <a:t>Protection</a:t>
            </a:r>
            <a:r>
              <a:rPr lang="de-DE" sz="1050" dirty="0"/>
              <a:t> </a:t>
            </a:r>
            <a:r>
              <a:rPr lang="de-DE" sz="1050" dirty="0" err="1"/>
              <a:t>Requirement</a:t>
            </a:r>
            <a:r>
              <a:rPr lang="de-DE" sz="1050" dirty="0"/>
              <a:t> Class“ </a:t>
            </a:r>
            <a:r>
              <a:rPr lang="de-DE" sz="1050" dirty="0" err="1"/>
              <a:t>into</a:t>
            </a:r>
            <a:r>
              <a:rPr lang="de-DE" sz="1050" dirty="0"/>
              <a:t> Use Case Development</a:t>
            </a:r>
          </a:p>
          <a:p>
            <a:pPr lvl="2"/>
            <a:r>
              <a:rPr lang="de-DE" sz="1050" dirty="0" err="1"/>
              <a:t>Dynamical</a:t>
            </a:r>
            <a:r>
              <a:rPr lang="de-DE" sz="1050" dirty="0"/>
              <a:t> </a:t>
            </a:r>
            <a:r>
              <a:rPr lang="de-DE" sz="1050" dirty="0" err="1"/>
              <a:t>Prioritisation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Notable Events</a:t>
            </a:r>
          </a:p>
          <a:p>
            <a:pPr lvl="2"/>
            <a:r>
              <a:rPr lang="de-DE" sz="1050" dirty="0" err="1"/>
              <a:t>Correlation</a:t>
            </a:r>
            <a:r>
              <a:rPr lang="de-DE" sz="1050" dirty="0"/>
              <a:t> </a:t>
            </a:r>
            <a:r>
              <a:rPr lang="de-DE" sz="1050" dirty="0" err="1"/>
              <a:t>Searches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enhanced</a:t>
            </a:r>
            <a:r>
              <a:rPr lang="de-DE" sz="1050" dirty="0"/>
              <a:t> </a:t>
            </a:r>
            <a:r>
              <a:rPr lang="de-DE" sz="1050" dirty="0" err="1"/>
              <a:t>Threat</a:t>
            </a:r>
            <a:r>
              <a:rPr lang="de-DE" sz="1050" dirty="0"/>
              <a:t> </a:t>
            </a:r>
            <a:r>
              <a:rPr lang="de-DE" sz="1050" dirty="0" err="1"/>
              <a:t>Detection</a:t>
            </a:r>
            <a:endParaRPr lang="de-DE" sz="1050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6328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570</Words>
  <Application>Microsoft Macintosh PowerPoint</Application>
  <PresentationFormat>Breitbild</PresentationFormat>
  <Paragraphs>85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SecOps SPL</vt:lpstr>
      <vt:lpstr>General Features</vt:lpstr>
      <vt:lpstr>Functions for ... CSA and RM Example: Administration of Monitoring Targets</vt:lpstr>
      <vt:lpstr>Functions for ... CTA and SOC Example: SOC Overview of Open Alerts</vt:lpstr>
      <vt:lpstr>Functions for ... CTA and SOC Example: Alert / Case Processing</vt:lpstr>
      <vt:lpstr>Reporting Example: Overall Alert Statistics</vt:lpstr>
      <vt:lpstr>Integrated Frameworks and Governmental Rules </vt:lpstr>
      <vt:lpstr>Road Map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SecOps SPL</dc:title>
  <dc:creator>Ekkehard Herbst</dc:creator>
  <cp:lastModifiedBy>Ekkehard Herbst</cp:lastModifiedBy>
  <cp:revision>33</cp:revision>
  <dcterms:created xsi:type="dcterms:W3CDTF">2023-03-26T11:55:37Z</dcterms:created>
  <dcterms:modified xsi:type="dcterms:W3CDTF">2024-01-20T14:37:01Z</dcterms:modified>
</cp:coreProperties>
</file>